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4"/>
  </p:sldMasterIdLst>
  <p:notesMasterIdLst>
    <p:notesMasterId r:id="rId16"/>
  </p:notesMasterIdLst>
  <p:handoutMasterIdLst>
    <p:handoutMasterId r:id="rId17"/>
  </p:handoutMasterIdLst>
  <p:sldIdLst>
    <p:sldId id="257" r:id="rId5"/>
    <p:sldId id="389" r:id="rId6"/>
    <p:sldId id="384" r:id="rId7"/>
    <p:sldId id="317" r:id="rId8"/>
    <p:sldId id="277" r:id="rId9"/>
    <p:sldId id="397" r:id="rId10"/>
    <p:sldId id="392" r:id="rId11"/>
    <p:sldId id="395" r:id="rId12"/>
    <p:sldId id="394" r:id="rId13"/>
    <p:sldId id="396" r:id="rId14"/>
    <p:sldId id="39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25" autoAdjust="0"/>
  </p:normalViewPr>
  <p:slideViewPr>
    <p:cSldViewPr snapToGrid="0">
      <p:cViewPr>
        <p:scale>
          <a:sx n="63" d="100"/>
          <a:sy n="63" d="100"/>
        </p:scale>
        <p:origin x="32" y="3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91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F2C1D-F243-42AB-ADF2-E7CB4E04900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CDBB5-5B4A-4483-935D-A7393518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CE34E-5667-4A32-A6BA-10C7A552BC63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CE34D-CFF1-4FFE-815B-D050E7ED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31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5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55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8186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00147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257051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79998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03754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68609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97666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82576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Autofit/>
          </a:bodyPr>
          <a:lstStyle/>
          <a:p>
            <a:r>
              <a:rPr lang="en-US" sz="4800" dirty="0"/>
              <a:t>3DFloat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1996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anchor="b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anchor="t" anchorCtr="0">
            <a:noAutofit/>
          </a:bodyPr>
          <a:lstStyle>
            <a:lvl1pPr>
              <a:buNone/>
              <a:defRPr/>
            </a:lvl1pPr>
          </a:lstStyle>
          <a:p>
            <a:pPr>
              <a:lnSpc>
                <a:spcPct val="120000"/>
              </a:lnSpc>
            </a:pPr>
            <a:r>
              <a:rPr lang="en-US" sz="1600" dirty="0"/>
              <a:t>Click to add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7849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42136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6204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91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19925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78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2373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47645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8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3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9877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304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1" r:id="rId19"/>
    <p:sldLayoutId id="2147483782" r:id="rId20"/>
    <p:sldLayoutId id="2147483783" r:id="rId21"/>
    <p:sldLayoutId id="2147483788" r:id="rId22"/>
    <p:sldLayoutId id="2147483734" r:id="rId2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9280" y="1051551"/>
            <a:ext cx="5019040" cy="2384898"/>
          </a:xfrm>
        </p:spPr>
        <p:txBody>
          <a:bodyPr anchor="b" anchorCtr="0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073150" algn="l"/>
              </a:tabLst>
            </a:pPr>
            <a:r>
              <a:rPr lang="es-E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Ebola</a:t>
            </a:r>
            <a:r>
              <a:rPr lang="es-E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Disease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Placeholder 13" descr="Data Points Digital background">
            <a:extLst>
              <a:ext uri="{FF2B5EF4-FFF2-40B4-BE49-F238E27FC236}">
                <a16:creationId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13"/>
          <a:stretch/>
        </p:blipFill>
        <p:spPr>
          <a:xfrm>
            <a:off x="0" y="0"/>
            <a:ext cx="693928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9A11267-FC52-4990-8D98-010AFABA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Hussein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AlNaji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0C25540-0DF7-AF92-1B33-F80A24E4989C}"/>
              </a:ext>
            </a:extLst>
          </p:cNvPr>
          <p:cNvSpPr txBox="1"/>
          <p:nvPr/>
        </p:nvSpPr>
        <p:spPr>
          <a:xfrm>
            <a:off x="264160" y="306971"/>
            <a:ext cx="10078720" cy="5073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Prevention and control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People can protect themselves from getting Ebola by: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 R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educing the risk of wildlife-to-human transmission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 R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educing the risk of human-to-human transmission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 Outbreak containment measures, including safe and dignified burial of the dead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4- R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educing the risk of possible sexual transmission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 R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educing the risk of transmission from pregnancy related fluids and tissue.</a:t>
            </a:r>
          </a:p>
        </p:txBody>
      </p:sp>
    </p:spTree>
    <p:extLst>
      <p:ext uri="{BB962C8B-B14F-4D97-AF65-F5344CB8AC3E}">
        <p14:creationId xmlns:p14="http://schemas.microsoft.com/office/powerpoint/2010/main" val="2320617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8FAEED9-1ECD-45F9-87A0-9394BAEABB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pic>
        <p:nvPicPr>
          <p:cNvPr id="27" name="Picture Placeholder 26" descr="Data Points Digital background">
            <a:extLst>
              <a:ext uri="{FF2B5EF4-FFF2-40B4-BE49-F238E27FC236}">
                <a16:creationId xmlns:a16="http://schemas.microsoft.com/office/drawing/2014/main" id="{9E660784-34E2-4CDA-926A-DDD6AAF350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/>
        </p:blipFill>
        <p:spPr/>
      </p:pic>
      <p:pic>
        <p:nvPicPr>
          <p:cNvPr id="33" name="Picture Placeholder 32" descr="Data Points Digital background">
            <a:extLst>
              <a:ext uri="{FF2B5EF4-FFF2-40B4-BE49-F238E27FC236}">
                <a16:creationId xmlns:a16="http://schemas.microsoft.com/office/drawing/2014/main" id="{48106962-23C6-4DFE-BB3A-E5FFF03F38C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/>
        </p:blipFill>
        <p:spPr/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3E305-6365-4345-8BD1-4A31C61D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7A3FF-ED32-4C4A-A21F-848A3BF6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60F23-FB58-4EF8-82FD-E86CED25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98845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60D6F-4D0F-4D33-B2A7-159C8583F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082" y="106826"/>
            <a:ext cx="6685598" cy="6100934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Overview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Ebola disease is the term for a group of deadly diseases in people caused by four ebolaviruses within the genus Ebolavirus. There are occasional Ebola disease outbreaks in people, occurring primarily on the African continent..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199C97-F175-437D-8311-DB662925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01D4A5-1F3B-444E-40E4-2E7EC488A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680" y="0"/>
            <a:ext cx="535266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3234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FE1C5D-2D49-6914-8065-07B783EED573}"/>
              </a:ext>
            </a:extLst>
          </p:cNvPr>
          <p:cNvSpPr txBox="1"/>
          <p:nvPr/>
        </p:nvSpPr>
        <p:spPr>
          <a:xfrm>
            <a:off x="208280" y="2247948"/>
            <a:ext cx="11775440" cy="4314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name of each of the four ebolaviruses that cause illness in people, with their associated viral species1 and disease name2 can be found below: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1-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Ebola virus (species Zaire ebolavirus) causes Ebola virus disease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2- Sudan virus (species Sudan ebolavirus) causes Sudan virus disease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3-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Taï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Forest virus (species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Taï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Forest ebolavirus, formerly Côte d’Ivoire ebolavirus) causes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Taï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Forest virus disease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4-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Bundibugyo virus (species Bundibugyo ebolavirus) causes Bundibugyo virus disease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5A5E24-1599-15D9-5381-E7E421502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30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86557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82EC89-548E-D551-57C2-5FDC42CB4319}"/>
              </a:ext>
            </a:extLst>
          </p:cNvPr>
          <p:cNvSpPr txBox="1"/>
          <p:nvPr/>
        </p:nvSpPr>
        <p:spPr>
          <a:xfrm>
            <a:off x="304800" y="254000"/>
            <a:ext cx="7122160" cy="5771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Transmission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scientists think people are initially infected with an ebolavirus through contact with an infected animal, such as a fruit bat or nonhuman primate. </a:t>
            </a:r>
            <a:r>
              <a:rPr lang="en-US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 is called a spillover event.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After that, the virus spreads from person to person, potentially affecting many people. Ebolaviruses spread through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1- Blood or body fluids (urine, saliva, sweat, feces, vomit, breast milk, amniotic fluid, and semen) of a person who is sick with or has died from Ebola disease.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0D0437-3F1B-2B54-B174-94F4212FD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960" y="0"/>
            <a:ext cx="476504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0021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AF655ED-4080-D842-C450-7F1B122A72E1}"/>
              </a:ext>
            </a:extLst>
          </p:cNvPr>
          <p:cNvSpPr txBox="1"/>
          <p:nvPr/>
        </p:nvSpPr>
        <p:spPr>
          <a:xfrm>
            <a:off x="304800" y="453519"/>
            <a:ext cx="7101840" cy="611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Objects (such as clothes, bedding, needles, and medical equipment) contaminated with body fluids from a person who is sick with or has died from Ebola disease.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Infected fruit bats or nonhuman primates (such as apes and monkeys).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Semen from a man who recovered from Ebola disease. Ebolaviruses can remain in certain body fluids (including semen) of a patient who has recovered from Ebola disease, even if they no longer have symptoms of severe illness.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4F18CC-DFAC-9BB0-2354-DB67CAE78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720" y="0"/>
            <a:ext cx="465328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028603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F2AD2-41B7-DC55-8480-4D1405942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BD229A-4BED-7BA2-4AC4-946891911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2814E-83F4-9510-D0AE-3462DDCA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D99E25-86B8-E758-A33C-E0EF29900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3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24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EA7D55-6DA5-42E5-8E27-7D2FB9C8671D}"/>
              </a:ext>
            </a:extLst>
          </p:cNvPr>
          <p:cNvSpPr txBox="1"/>
          <p:nvPr/>
        </p:nvSpPr>
        <p:spPr>
          <a:xfrm>
            <a:off x="241049" y="162560"/>
            <a:ext cx="7013191" cy="6325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Symptoms</a:t>
            </a:r>
          </a:p>
          <a:p>
            <a:pPr indent="457200"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symptoms of Ebola infection can be sudden and include fever, fatigue, muscle pain, headache and sore throat. These are followed by vomiting,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diarrhoea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rash, and internal and external bleeding.</a:t>
            </a:r>
          </a:p>
          <a:p>
            <a:pPr indent="457200"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time from when someone gets infected to having symptoms is usually from 2 to 21 days. A person with Ebola can only spread the disease once they have symptoms. People can spread Ebola for as long as their body contains the virus, even after they have died.</a:t>
            </a:r>
            <a:endParaRPr lang="en-US" sz="2400" i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507D98-7F1B-4DDD-6101-60000F005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432" y="0"/>
            <a:ext cx="45405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4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1982ABB-7AA7-EA96-FB61-04B68EA3BD1A}"/>
              </a:ext>
            </a:extLst>
          </p:cNvPr>
          <p:cNvSpPr txBox="1"/>
          <p:nvPr/>
        </p:nvSpPr>
        <p:spPr>
          <a:xfrm>
            <a:off x="243840" y="12728"/>
            <a:ext cx="11704320" cy="6845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Diagnosis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can be difficult to clinically distinguish Ebola virus disease from other infectious diseases such as malaria, typhoid fever and meningitis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Many symptoms of pregnancy and Ebola disease are also quite similar.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Confirmation that symptoms are caused by Ebola virus infection are made using the following diagnostic methods: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1- antibody-capture enzyme-linked immunosorbent assay (ELISA)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2- antigen-capture detection tests                      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3- serum neutralization test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4- Reverse transcriptase polymerase chain reaction (RT-PCR) assay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5- Electron microscopy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317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23AED3-8C20-6BDA-B20D-F87F3D9DB128}"/>
              </a:ext>
            </a:extLst>
          </p:cNvPr>
          <p:cNvSpPr txBox="1"/>
          <p:nvPr/>
        </p:nvSpPr>
        <p:spPr>
          <a:xfrm>
            <a:off x="172720" y="126378"/>
            <a:ext cx="11724640" cy="5073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Treatment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People with symptoms of Ebola should get medical care immediately. Early care improves a person's chances of surviving Ebola.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all types of Ebola, supportive treatments save lives and include the following: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1- O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ral or intravenous fluids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2- B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lood transfusions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3- Medicines for other infections the person may have, such as malaria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4- Me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dicines for pain, nausea, vomiting and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diarrhoea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1821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470</TotalTime>
  <Words>639</Words>
  <Application>Microsoft Office PowerPoint</Application>
  <PresentationFormat>Widescreen</PresentationFormat>
  <Paragraphs>53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Ion</vt:lpstr>
      <vt:lpstr>Ebola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Pulpy Kidney Disease</dc:title>
  <dc:creator>MA19557</dc:creator>
  <cp:lastModifiedBy>MA19557</cp:lastModifiedBy>
  <cp:revision>12</cp:revision>
  <dcterms:created xsi:type="dcterms:W3CDTF">2022-11-25T20:16:44Z</dcterms:created>
  <dcterms:modified xsi:type="dcterms:W3CDTF">2024-02-26T20:00:39Z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